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347" r:id="rId3"/>
    <p:sldId id="350" r:id="rId4"/>
    <p:sldId id="348" r:id="rId5"/>
    <p:sldId id="302" r:id="rId6"/>
    <p:sldId id="349" r:id="rId7"/>
    <p:sldId id="284" r:id="rId8"/>
  </p:sldIdLst>
  <p:sldSz cx="12192000" cy="6858000"/>
  <p:notesSz cx="6669088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F0"/>
    <a:srgbClr val="E8E1EA"/>
    <a:srgbClr val="E4DFE8"/>
    <a:srgbClr val="EBE8ED"/>
    <a:srgbClr val="E3DDE7"/>
    <a:srgbClr val="E2DDEA"/>
    <a:srgbClr val="D3CBDE"/>
    <a:srgbClr val="B0AEC0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120" y="-72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38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38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3777908" y="1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100"/>
            </a:lvl1pPr>
          </a:lstStyle>
          <a:p>
            <a:fld id="{D6C8D182-E4C8-4120-9249-FC9774456FF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7" tIns="43759" rIns="87517" bIns="43759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667654" y="4777782"/>
            <a:ext cx="5335270" cy="3907834"/>
          </a:xfrm>
          <a:prstGeom prst="rect">
            <a:avLst/>
          </a:prstGeom>
        </p:spPr>
        <p:txBody>
          <a:bodyPr vert="horz" lIns="87517" tIns="43759" rIns="87517" bIns="437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08" y="9429305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disk.yandex.ru/d/NNHCxmWTH0o1T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xmlns="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47" y="2001761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Профилактика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финансового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кибермошенничества в Кузбассе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xmlns="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xmlns="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xmlns="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xmlns="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xmlns="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xmlns="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Финансовое кибермошенничество </a:t>
            </a:r>
            <a:r>
              <a:rPr lang="ru-RU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— это одна из самых распространенных и опасных форм преступлений в современном мире. Оно может нанести серьезный ущерб не только отдельным гражданам и организациям, но и всей экономике страны</a:t>
            </a:r>
            <a:r>
              <a:rPr lang="ru-RU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Россиян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15,8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</a:t>
            </a: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Кузбассовцев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2,4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году!</a:t>
            </a:r>
            <a:endParaRPr lang="ru-R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 стоит очень остро!</a:t>
            </a: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xmlns="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xmlns="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xmlns="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xmlns="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xmlns="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xmlns="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32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Страх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Жадность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Стыд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Осуждение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Сострадание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Эмоциональное давление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Конкретные факты</a:t>
            </a:r>
            <a:endParaRPr lang="ru-RU" sz="32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xmlns="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xmlns="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xmlns="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xmlns="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xmlns="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CED1F-E584-62CF-40C5-FBBDA0F7049D}"/>
              </a:ext>
            </a:extLst>
          </p:cNvPr>
          <p:cNvSpPr txBox="1"/>
          <p:nvPr/>
        </p:nvSpPr>
        <p:spPr>
          <a:xfrm>
            <a:off x="6329779" y="467986"/>
            <a:ext cx="4793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акие триггеры используют мошенники?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xmlns="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307456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xmlns="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xmlns="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xmlns="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:a16="http://schemas.microsoft.com/office/drawing/2014/main" xmlns="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xmlns="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FF89EE-E140-FD82-D819-AF958DBC9DC2}"/>
              </a:ext>
            </a:extLst>
          </p:cNvPr>
          <p:cNvSpPr txBox="1"/>
          <p:nvPr/>
        </p:nvSpPr>
        <p:spPr>
          <a:xfrm>
            <a:off x="6103398" y="21520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Современные схемы финансового кибермошенничества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644F693-67A1-4461-85A0-52E082B56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16755"/>
              </p:ext>
            </p:extLst>
          </p:nvPr>
        </p:nvGraphicFramePr>
        <p:xfrm>
          <a:off x="411332" y="1667871"/>
          <a:ext cx="5492318" cy="489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318">
                  <a:extLst>
                    <a:ext uri="{9D8B030D-6E8A-4147-A177-3AD203B41FA5}">
                      <a16:colId xmlns:a16="http://schemas.microsoft.com/office/drawing/2014/main" xmlns="" val="3280620710"/>
                    </a:ext>
                  </a:extLst>
                </a:gridCol>
              </a:tblGrid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банка, на вас берут кредит, необходимо перевести деньги на безопасный или специальный счёт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2055546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полиции, Следственного Комитета, ФСБ: просят помочь задержать мошенников и не разглашать информацию. Игнорирование требований грозит вам уголовной ответственностью.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1254239"/>
                  </a:ext>
                </a:extLst>
              </a:tr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Звонят или пишут в мессенджерах руководители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1085060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Родственник в беде (попал в ДТП, совершил хищение, оказался в больнице)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732585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Звонки в мессенджерах с логотипом Госуслуг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57872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Звонят, сообщают о необходимости заменить СИМ-карту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2278293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инвестировать под гарантированно высокий процент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4632050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Взламывают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Вотсап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 просьбой о финансовой помощи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452389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 карты списаны деньги за покупку, которую вы не совершали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5822309"/>
                  </a:ext>
                </a:extLst>
              </a:tr>
              <a:tr h="97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Предлагают получить компенсацию за приобретенные  ранее лекарства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292737"/>
                  </a:ext>
                </a:extLst>
              </a:tr>
              <a:tr h="142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Поздравляем! Вы стали победителем!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7160733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Поступает сообщение от Федеральной налоговой службы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042749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EA73721-CBED-E53A-59CF-C8C7A437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91791"/>
              </p:ext>
            </p:extLst>
          </p:nvPr>
        </p:nvGraphicFramePr>
        <p:xfrm>
          <a:off x="6432244" y="1667871"/>
          <a:ext cx="5348423" cy="487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8423">
                  <a:extLst>
                    <a:ext uri="{9D8B030D-6E8A-4147-A177-3AD203B41FA5}">
                      <a16:colId xmlns:a16="http://schemas.microsoft.com/office/drawing/2014/main" xmlns="" val="38190362"/>
                    </a:ext>
                  </a:extLst>
                </a:gridCol>
              </a:tblGrid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Подменивают голос через нейросеть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5612452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проверить подлинность банкнот или обменять на новые банкноты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014934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 видом Центрального банка предлагают выгодно разместить деньги на счете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3490591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замене СНИЛС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8024299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Размещают объявления на подъездах о задолженности или смене чипов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4473614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Знакомства в интернете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7873374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кадровые агентства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7283097"/>
                  </a:ext>
                </a:extLst>
              </a:tr>
              <a:tr h="396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Судебные приставы присылают письма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6082472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QR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-коды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981089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положенных социальных выплатах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588957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счетчики, медицинские приборы, массажеры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7397436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поменять деньги на цифровые рубли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606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55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292963" y="1717675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B386C4-6202-6715-6255-65C18740C2C7}"/>
              </a:ext>
            </a:extLst>
          </p:cNvPr>
          <p:cNvSpPr txBox="1"/>
          <p:nvPr/>
        </p:nvSpPr>
        <p:spPr>
          <a:xfrm>
            <a:off x="4628562" y="1489398"/>
            <a:ext cx="7405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Аудиоролики и видеоролики по основным схемам финансового кибермошенничества и способам им противодействия</a:t>
            </a:r>
            <a:endParaRPr lang="ru-RU" sz="2400" kern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Видеоролики по профилактике финансового кибермошенничества от партнеров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Листовка «Из рук в руки» - основные правила противодействия финансовому кибермошенничеству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Презентация «Мошеннические схемы и как их избежать»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Визитка «полезные цифровые сервисы по финансовой грамотности»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0EB18B-7621-DA4E-8983-C602C03D708A}"/>
              </a:ext>
            </a:extLst>
          </p:cNvPr>
          <p:cNvSpPr txBox="1"/>
          <p:nvPr/>
        </p:nvSpPr>
        <p:spPr>
          <a:xfrm>
            <a:off x="6358557" y="343448"/>
            <a:ext cx="4878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Комплект материалов по профилактике финансового кибермошенничества: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4557B8-10F3-BA4A-4A86-DFE5044828E6}"/>
              </a:ext>
            </a:extLst>
          </p:cNvPr>
          <p:cNvSpPr txBox="1"/>
          <p:nvPr/>
        </p:nvSpPr>
        <p:spPr>
          <a:xfrm>
            <a:off x="107631" y="6131035"/>
            <a:ext cx="4520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hlinkClick r:id="rId7"/>
              </a:rPr>
              <a:t>https://disk.yandex.ru/d/NNHCxmWTH0o1TQ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C2411B-596A-70F3-6841-5675DC053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98" y="2278883"/>
            <a:ext cx="3335009" cy="31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листовка">
            <a:extLst>
              <a:ext uri="{FF2B5EF4-FFF2-40B4-BE49-F238E27FC236}">
                <a16:creationId xmlns:a16="http://schemas.microsoft.com/office/drawing/2014/main" xmlns="" id="{6744236E-8831-3284-8806-953DD83F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" b="1704"/>
          <a:stretch>
            <a:fillRect/>
          </a:stretch>
        </p:blipFill>
        <p:spPr>
          <a:xfrm>
            <a:off x="735965" y="6350"/>
            <a:ext cx="10700385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0" y="1717675"/>
            <a:ext cx="12191365" cy="19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90" y="288925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88925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34" y="361950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361950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46" y="410669"/>
            <a:ext cx="1137920" cy="815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4DA632-7C1E-5893-4C7D-301A8DD6F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" y="1477899"/>
            <a:ext cx="1894517" cy="1866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16EE30-BD68-74CC-A98C-BE7A43C62278}"/>
              </a:ext>
            </a:extLst>
          </p:cNvPr>
          <p:cNvSpPr txBox="1"/>
          <p:nvPr/>
        </p:nvSpPr>
        <p:spPr>
          <a:xfrm>
            <a:off x="854221" y="3429000"/>
            <a:ext cx="18021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6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1456" b="1" dirty="0"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endParaRPr lang="ru-RU" sz="1456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9C451104-0537-17B5-4AEB-794E05ACD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80" y="1447291"/>
            <a:ext cx="1979667" cy="1927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F2CAF4-2114-1F01-550E-877822A632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1" y="1426663"/>
            <a:ext cx="2038455" cy="1927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EC780A-E232-223D-0920-17077A203C60}"/>
              </a:ext>
            </a:extLst>
          </p:cNvPr>
          <p:cNvSpPr txBox="1"/>
          <p:nvPr/>
        </p:nvSpPr>
        <p:spPr>
          <a:xfrm>
            <a:off x="4062969" y="3370633"/>
            <a:ext cx="160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VK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C628DD-D9B0-9DB2-5C32-E836319F8315}"/>
              </a:ext>
            </a:extLst>
          </p:cNvPr>
          <p:cNvSpPr txBox="1"/>
          <p:nvPr/>
        </p:nvSpPr>
        <p:spPr>
          <a:xfrm>
            <a:off x="7069703" y="3354405"/>
            <a:ext cx="167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O</a:t>
            </a:r>
            <a:r>
              <a:rPr lang="en-US" b="1" dirty="0"/>
              <a:t>K</a:t>
            </a:r>
            <a:endParaRPr lang="ru-RU" b="1" dirty="0"/>
          </a:p>
        </p:txBody>
      </p:sp>
      <p:pic>
        <p:nvPicPr>
          <p:cNvPr id="12" name="Picture 2" descr="C:\Users\кс\Desktop\КОД РЦФГК.jpeg">
            <a:extLst>
              <a:ext uri="{FF2B5EF4-FFF2-40B4-BE49-F238E27FC236}">
                <a16:creationId xmlns:a16="http://schemas.microsoft.com/office/drawing/2014/main" xmlns="" id="{94A74A41-C6B8-3DCC-D737-F3E53E5C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4075908"/>
            <a:ext cx="2068352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EBFC5BE-18C2-D8ED-CBC8-5BDEBD037F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39" y="4028713"/>
            <a:ext cx="1974072" cy="188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210194-FA71-F054-8B9A-DCFDA118530F}"/>
              </a:ext>
            </a:extLst>
          </p:cNvPr>
          <p:cNvSpPr txBox="1"/>
          <p:nvPr/>
        </p:nvSpPr>
        <p:spPr>
          <a:xfrm>
            <a:off x="761806" y="6017171"/>
            <a:ext cx="2231575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8" marR="5080" algn="ctr">
              <a:lnSpc>
                <a:spcPts val="2851"/>
              </a:lnSpc>
              <a:spcBef>
                <a:spcPts val="220"/>
              </a:spcBef>
            </a:pPr>
            <a:r>
              <a:rPr lang="en-US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https://</a:t>
            </a:r>
            <a:r>
              <a:rPr lang="ru-RU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рцфгк42.рф</a:t>
            </a:r>
            <a:r>
              <a:rPr lang="ru-RU" sz="1600" b="1" u="sng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 </a:t>
            </a:r>
            <a:endParaRPr lang="ru-RU" sz="1600" b="1" u="sng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28EC48-4AE2-800D-FE50-604C21786E38}"/>
              </a:ext>
            </a:extLst>
          </p:cNvPr>
          <p:cNvSpPr txBox="1"/>
          <p:nvPr/>
        </p:nvSpPr>
        <p:spPr>
          <a:xfrm>
            <a:off x="7062092" y="6055026"/>
            <a:ext cx="18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Мы в </a:t>
            </a:r>
            <a:r>
              <a:rPr lang="en-US" b="1" dirty="0" err="1"/>
              <a:t>RuTube</a:t>
            </a:r>
            <a:endParaRPr lang="ru-RU" b="1" dirty="0"/>
          </a:p>
        </p:txBody>
      </p:sp>
      <p:pic>
        <p:nvPicPr>
          <p:cNvPr id="16" name="Замещающее содержимое 10" descr="ЯДзен">
            <a:extLst>
              <a:ext uri="{FF2B5EF4-FFF2-40B4-BE49-F238E27FC236}">
                <a16:creationId xmlns:a16="http://schemas.microsoft.com/office/drawing/2014/main" xmlns="" id="{EF90A59E-D271-093E-36BD-FB376C3B4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873180" y="4075909"/>
            <a:ext cx="1974072" cy="1927743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xmlns="" id="{FA469855-5A56-A1EF-B194-C6493617791E}"/>
              </a:ext>
            </a:extLst>
          </p:cNvPr>
          <p:cNvSpPr txBox="1"/>
          <p:nvPr/>
        </p:nvSpPr>
        <p:spPr bwMode="auto">
          <a:xfrm>
            <a:off x="4282968" y="6131305"/>
            <a:ext cx="1154497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1" b="1" dirty="0">
                <a:cs typeface="Arial" panose="020B0604020202020204" pitchFamily="34" charset="0"/>
              </a:rPr>
              <a:t>ЯДзен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FF12C4-CDBB-3101-EBA4-3FF00CDAB283}"/>
              </a:ext>
            </a:extLst>
          </p:cNvPr>
          <p:cNvSpPr txBox="1"/>
          <p:nvPr/>
        </p:nvSpPr>
        <p:spPr>
          <a:xfrm flipH="1">
            <a:off x="9394362" y="2802354"/>
            <a:ext cx="2537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9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цифровые сервисы по финансовой грамотности!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5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23369</TotalTime>
  <Words>354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Сычева-Передеро Ольга Валерьевна</dc:creator>
  <cp:lastModifiedBy>Сырбу</cp:lastModifiedBy>
  <cp:revision>71</cp:revision>
  <cp:lastPrinted>2024-04-03T05:24:25Z</cp:lastPrinted>
  <dcterms:created xsi:type="dcterms:W3CDTF">2023-09-18T04:47:00Z</dcterms:created>
  <dcterms:modified xsi:type="dcterms:W3CDTF">2024-04-17T08:23:33Z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71B800107B9B40279D5E372B14ED7820_13</vt:lpwstr>
  </property>
</Properties>
</file>