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5" r:id="rId3"/>
    <p:sldId id="277" r:id="rId4"/>
    <p:sldId id="298" r:id="rId5"/>
    <p:sldId id="258" r:id="rId6"/>
    <p:sldId id="281" r:id="rId7"/>
    <p:sldId id="266" r:id="rId8"/>
    <p:sldId id="267" r:id="rId9"/>
    <p:sldId id="299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3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BAA7C62-1A1C-4CAD-A412-38207A2839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1D442101-3BD2-4C2A-A6C9-413B7C6300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6F0D2E2A-6B87-4D30-96AF-5CA015E2D9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6B414-F979-4EC9-AD19-E827999A0031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19652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BC2BA63-62F0-4B78-AD9E-202844C208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9C74899D-2647-4129-A35F-9F8CA91FF7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CC6E8EF-F79A-4714-B2C1-82264B24DB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2517DB-85C1-4D92-9A1C-1BF55EE34C95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31040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7BCB373-784C-4680-8FAA-A1D6A5E506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90A2EDD8-391F-47CF-8641-68EA31B91D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F1C0D37B-557A-48B0-8EFC-8AC2FBCEE6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BC6C61-DCFE-4A6C-B569-CBD772836707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4244022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9411E4B-1D82-44B6-9827-251D7FB7B5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5ADBD18-D7B5-4390-B0BB-8F5F5155D1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C3AB1D1-E7DC-4CEA-824C-FE6E39E17E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6DAC7F-9013-4440-9C1D-0DC13DECEF80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698042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BB575A40-2140-42AE-A864-4AD0CC4BF1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DFC3535E-4774-4AFA-9380-3AC18BF5CA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62D43BFD-C006-4B7A-9129-89AE5CCC4F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2597C6-702F-47FA-8E5D-0C2B1CE61E10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533024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31097DF-8F73-4410-BA53-A264368D59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612E483-3A42-40BB-879D-360A0C9BC3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24D8531-DFBE-4A3C-A6A4-3F18003F64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94A7FD-DE1E-4750-86AD-6050AEE0A118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63379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F6866372-2FC5-4962-8674-6C6D07CA01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F2A291CF-7933-4977-85C4-F3387373F1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02072681-8B5A-44CC-B4E8-49F8AD9A88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CF0F5-7636-4E3C-9F08-5B04FDFECAE5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95605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E8F69270-9A5E-45D0-9E39-21F63CCA94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C232FBCE-38F3-4954-BB96-E4AE83DA9C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D984BDF0-12C4-48FF-A15F-0647B5706B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3AACA4-4304-4BD6-953F-E45444FC2848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392633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7870F23B-D82B-42E6-B5EA-07EE387DEF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88433F15-2C52-4BBC-BCB1-3D44DEB9CB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83484DDA-FAF9-43C5-BCC8-14C45F0911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95A71D-4D8A-415C-BD62-B0CC5B55C576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447678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C27CF77-5155-4E55-A1D8-16983C8B3A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B95B0D60-3664-46C3-9186-F0B516222E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B8BA8AB-1AB2-44F0-B84C-7C4CE9E800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33B8A6-68BC-4465-9CD0-1DDE5CB45A38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61185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8D6AFD4-DF04-4AA4-B32D-4BA9B7D7EF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8D7FE37-F888-4199-B864-D8922F5EE7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201950D-9018-4263-B866-0AC5FED44C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B4B90A-9604-465E-A9AE-E39A4B680261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93940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59BBB94A-1E4C-41A8-A331-54D5E716EF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D222EE90-7523-4585-935B-4ECD6BB911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/>
              <a:t>Haga clic para modificar el estilo de texto del patrón</a:t>
            </a:r>
          </a:p>
          <a:p>
            <a:pPr lvl="1"/>
            <a:r>
              <a:rPr lang="es-ES" altLang="ru-RU"/>
              <a:t>Segundo nivel</a:t>
            </a:r>
          </a:p>
          <a:p>
            <a:pPr lvl="2"/>
            <a:r>
              <a:rPr lang="es-ES" altLang="ru-RU"/>
              <a:t>Tercer nivel</a:t>
            </a:r>
          </a:p>
          <a:p>
            <a:pPr lvl="3"/>
            <a:r>
              <a:rPr lang="es-ES" altLang="ru-RU"/>
              <a:t>Cuarto nivel</a:t>
            </a:r>
          </a:p>
          <a:p>
            <a:pPr lvl="4"/>
            <a:r>
              <a:rPr lang="es-ES" altLang="ru-RU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F94D65D7-4C27-4768-9481-FB92FB2F339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D5E5BF9D-5752-4641-BA02-CAEE16C47C5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CADFC40A-1F42-4CF0-85C1-6A77E02D7E5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01D38B-E79D-46C0-8D12-FE494E6FECA9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960798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5">
            <a:extLst>
              <a:ext uri="{FF2B5EF4-FFF2-40B4-BE49-F238E27FC236}">
                <a16:creationId xmlns="" xmlns:a16="http://schemas.microsoft.com/office/drawing/2014/main" id="{6A4C0205-26A3-415B-8BB8-5F1D4519297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79650" y="1268414"/>
            <a:ext cx="7772400" cy="1470025"/>
          </a:xfrm>
        </p:spPr>
        <p:txBody>
          <a:bodyPr/>
          <a:lstStyle/>
          <a:p>
            <a:pPr eaLnBrk="1" hangingPunct="1"/>
            <a:r>
              <a:rPr lang="ru-RU" altLang="ru-RU" b="1" dirty="0" smtClean="0"/>
              <a:t>Методические рекомендации по подготовке к ВПР по биологии</a:t>
            </a:r>
            <a:endParaRPr lang="es-ES" alt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7744D5AB-B680-41C8-AE22-0D1C37B44A4F}"/>
              </a:ext>
            </a:extLst>
          </p:cNvPr>
          <p:cNvSpPr/>
          <p:nvPr/>
        </p:nvSpPr>
        <p:spPr>
          <a:xfrm>
            <a:off x="1493949" y="765175"/>
            <a:ext cx="9440214" cy="2853089"/>
          </a:xfrm>
          <a:prstGeom prst="rect">
            <a:avLst/>
          </a:prstGeom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Наибольшую сложность </a:t>
            </a:r>
            <a:r>
              <a:rPr lang="ru-RU" altLang="ru-RU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ВПР по биологии вызвали  </a:t>
            </a:r>
            <a:r>
              <a:rPr lang="ru-RU" altLang="ru-RU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задания</a:t>
            </a:r>
            <a:r>
              <a:rPr lang="ru-RU" alt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-Задания на  умение использовать биологические термины в заданном контексте. </a:t>
            </a:r>
          </a:p>
          <a:p>
            <a:pPr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-Задания на умение систематизировать растения и животные.</a:t>
            </a:r>
          </a:p>
          <a:p>
            <a:pPr algn="ctr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Задания на умение анализировать текст биологического содержания, искать в нем необходимую информацию.</a:t>
            </a:r>
          </a:p>
          <a:p>
            <a:pPr algn="ctr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7" descr="C:\Users\5 element\Desktop\ma_2018-03-22_01_8.jpg">
            <a:extLst>
              <a:ext uri="{FF2B5EF4-FFF2-40B4-BE49-F238E27FC236}">
                <a16:creationId xmlns="" xmlns:a16="http://schemas.microsoft.com/office/drawing/2014/main" id="{731D9D13-26FE-4A41-82C3-F17ACAFBD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8" y="4005264"/>
            <a:ext cx="4932362" cy="285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CBE9A0E8-0F7E-47DD-8A22-D411418E6D8F}"/>
              </a:ext>
            </a:extLst>
          </p:cNvPr>
          <p:cNvSpPr/>
          <p:nvPr/>
        </p:nvSpPr>
        <p:spPr>
          <a:xfrm>
            <a:off x="2009105" y="476251"/>
            <a:ext cx="8770512" cy="484748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ctr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Задания </a:t>
            </a: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 умение использовать биологические термины в заданном контексте. </a:t>
            </a:r>
          </a:p>
          <a:p>
            <a:pPr algn="ctr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alt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Целенаправленная систематическая работа с биологическими терминами и понятиями помогает развить любознательность и интерес к предмету, усваивать и углублять биологические знания, и является одним из путей повышения качества знаний обучающихся.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этапе закрепления существует большое количество приемов отработки терминов: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</a:t>
            </a:r>
            <a:r>
              <a:rPr lang="ru-RU" alt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биологический диктант (диктую определение – дети записывают термин или наоборот);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на соответствие терминов и определений, терминов и примеров;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на приведение своего примера к термину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alt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>
            <a:extLst>
              <a:ext uri="{FF2B5EF4-FFF2-40B4-BE49-F238E27FC236}">
                <a16:creationId xmlns="" xmlns:a16="http://schemas.microsoft.com/office/drawing/2014/main" id="{0A0D0D16-1689-4277-95EB-B1EB3E30B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376" y="765176"/>
            <a:ext cx="5332413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ru-RU" sz="3200" b="1" i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“Строение клетки”</a:t>
            </a:r>
            <a:endParaRPr lang="es-ES" altLang="ru-RU" sz="32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TextBox 4">
            <a:extLst>
              <a:ext uri="{FF2B5EF4-FFF2-40B4-BE49-F238E27FC236}">
                <a16:creationId xmlns="" xmlns:a16="http://schemas.microsoft.com/office/drawing/2014/main" id="{CA6FA4D5-E02D-45A0-A6F2-E42116D04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276" y="1773238"/>
            <a:ext cx="1222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1.Ыроп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7F27F00-739C-47E7-AF2F-5265B6605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8164" y="1773239"/>
            <a:ext cx="11128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 </a:t>
            </a:r>
            <a:endParaRPr lang="ru-RU" altLang="ru-RU" sz="2800" b="1">
              <a:solidFill>
                <a:srgbClr val="000000"/>
              </a:solidFill>
            </a:endParaRPr>
          </a:p>
        </p:txBody>
      </p:sp>
      <p:sp>
        <p:nvSpPr>
          <p:cNvPr id="5125" name="TextBox 6">
            <a:extLst>
              <a:ext uri="{FF2B5EF4-FFF2-40B4-BE49-F238E27FC236}">
                <a16:creationId xmlns="" xmlns:a16="http://schemas.microsoft.com/office/drawing/2014/main" id="{1C4E3F76-A260-49AE-8FFE-F86093DF7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5788" y="2565400"/>
            <a:ext cx="1365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Дяро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F4B45DC-BBCE-47D6-A960-B59357401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1" y="2528889"/>
            <a:ext cx="10064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Ядро</a:t>
            </a:r>
          </a:p>
        </p:txBody>
      </p:sp>
      <p:sp>
        <p:nvSpPr>
          <p:cNvPr id="5127" name="TextBox 9">
            <a:extLst>
              <a:ext uri="{FF2B5EF4-FFF2-40B4-BE49-F238E27FC236}">
                <a16:creationId xmlns="" xmlns:a16="http://schemas.microsoft.com/office/drawing/2014/main" id="{7EFC346B-73E0-4793-B146-B97220099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1" y="3500439"/>
            <a:ext cx="20875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3.Валькуо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6A5F4E42-E400-4EF9-BF21-7A3BF74B1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426" y="3794125"/>
            <a:ext cx="1736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Вакуоль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="" xmlns:a16="http://schemas.microsoft.com/office/drawing/2014/main" id="{588E4DC2-8327-43A9-8952-B126E4CB7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8654" y="549276"/>
            <a:ext cx="8242478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ctr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Задания </a:t>
            </a: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умение систематизировать растения и животные</a:t>
            </a:r>
            <a:r>
              <a:rPr lang="ru-RU" alt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147" name="Picture 4" descr="http://files.school-collection.edu.ru/dlrstore/00000448-1000-4ddd-2a59-070046bc4311/301.jpg">
            <a:extLst>
              <a:ext uri="{FF2B5EF4-FFF2-40B4-BE49-F238E27FC236}">
                <a16:creationId xmlns="" xmlns:a16="http://schemas.microsoft.com/office/drawing/2014/main" id="{6AA92663-67C2-4E08-ACDD-5D49DFF69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638" y="1420814"/>
            <a:ext cx="8361362" cy="537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Text Box 4">
            <a:extLst>
              <a:ext uri="{FF2B5EF4-FFF2-40B4-BE49-F238E27FC236}">
                <a16:creationId xmlns="" xmlns:a16="http://schemas.microsoft.com/office/drawing/2014/main" id="{A5E765DA-567C-4B57-B6AA-DE8D0DCE0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2297" y="188913"/>
            <a:ext cx="9541564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 fontAlgn="base">
              <a:lnSpc>
                <a:spcPct val="115000"/>
              </a:lnSpc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Задания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умение анализировать текст биологического содержания, искать в нем необходимую информацию.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SimSun-ExtB" panose="02010609060101010101" pitchFamily="49" charset="-122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SimSun-ExtB" panose="02010609060101010101" pitchFamily="49" charset="-122"/>
                <a:cs typeface="Times New Roman" panose="02020603050405020304" pitchFamily="18" charset="0"/>
              </a:rPr>
              <a:t>Прочитайте текст и найдите в нём предложения, в которых содержатся биологические ошибки. Запишите сначала номера этих предложений, а затем сформулируйте их правильно.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SimSun-ExtB" panose="02010609060101010101" pitchFamily="49" charset="-122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SimSun-ExtB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SimSun-ExtB" panose="02010609060101010101" pitchFamily="49" charset="-122"/>
                <a:cs typeface="Times New Roman" panose="02020603050405020304" pitchFamily="18" charset="0"/>
              </a:rPr>
              <a:t>. Рыбы – это холоднокровные животные, имеющие обтекаемую форму тела и дышащие жабрами.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SimSun-ExtB" panose="02010609060101010101" pitchFamily="49" charset="-122"/>
                <a:cs typeface="Times New Roman" panose="02020603050405020304" pitchFamily="18" charset="0"/>
              </a:rPr>
              <a:t>2. Большинство существующих на Земле видов рыб имеют хрящевой скелет.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SimSun-ExtB" panose="02010609060101010101" pitchFamily="49" charset="-122"/>
                <a:cs typeface="Times New Roman" panose="02020603050405020304" pitchFamily="18" charset="0"/>
              </a:rPr>
              <a:t>3. Кровеносная система рыб замкнутая, а сердце состоит из желудочка и предсердия.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SimSun-ExtB" panose="02010609060101010101" pitchFamily="49" charset="-122"/>
                <a:cs typeface="Times New Roman" panose="02020603050405020304" pitchFamily="18" charset="0"/>
              </a:rPr>
              <a:t>4. У всех рыб два круга кровообращения.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SimSun-ExtB" panose="02010609060101010101" pitchFamily="49" charset="-122"/>
                <a:cs typeface="Times New Roman" panose="02020603050405020304" pitchFamily="18" charset="0"/>
              </a:rPr>
              <a:t>5. В сердце рыбы течёт венозная кровь, которая насыщается кислородом в жабрах.</a:t>
            </a:r>
          </a:p>
          <a:p>
            <a:pPr marL="0" indent="0" fontAlgn="base">
              <a:spcBef>
                <a:spcPct val="50000"/>
              </a:spcBef>
              <a:spcAft>
                <a:spcPct val="0"/>
              </a:spcAft>
              <a:defRPr/>
            </a:pPr>
            <a:endParaRPr lang="ru-RU" altLang="ru-RU" sz="2000" b="1" dirty="0">
              <a:solidFill>
                <a:srgbClr val="000000"/>
              </a:solidFill>
              <a:latin typeface="Times New Roman" panose="02020603050405020304" pitchFamily="18" charset="0"/>
              <a:ea typeface="SimSun-ExtB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3315174-C536-4CB0-A1A1-64C17AFC31A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905251" y="6122504"/>
            <a:ext cx="47351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>
            <a:extLst>
              <a:ext uri="{FF2B5EF4-FFF2-40B4-BE49-F238E27FC236}">
                <a16:creationId xmlns="" xmlns:a16="http://schemas.microsoft.com/office/drawing/2014/main" id="{36D0CF45-05CC-49DF-9BC2-C63B7033A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769" y="836614"/>
            <a:ext cx="9890975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Подведем итог: для успешной сдачи ВПР рекомендую: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3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 </a:t>
            </a:r>
            <a:r>
              <a:rPr lang="ru-RU" alt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изучении учебного материала различных педагогических технологии, методов и приемов.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-Применение разнообразного учебного материала : плакаты, презентации, проекты, творческие задачи. 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Нестандартные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домашние задания.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3200" b="1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28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C:\Users\5 element\Desktop\full_size_1572604789-417b89c93e5ca2027e01d20a5b5b83e6.jpg">
            <a:extLst>
              <a:ext uri="{FF2B5EF4-FFF2-40B4-BE49-F238E27FC236}">
                <a16:creationId xmlns="" xmlns:a16="http://schemas.microsoft.com/office/drawing/2014/main" id="{5FAD4B7B-F599-4974-8458-BE039E97A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960" y="1408555"/>
            <a:ext cx="452755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2425C827-B56B-4C21-8A90-3DDFB2E3718A}"/>
              </a:ext>
            </a:extLst>
          </p:cNvPr>
          <p:cNvSpPr/>
          <p:nvPr/>
        </p:nvSpPr>
        <p:spPr>
          <a:xfrm>
            <a:off x="1666629" y="936427"/>
            <a:ext cx="4633331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b="1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>
                <a:solidFill>
                  <a:srgbClr val="00B05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Использование различных методов позволяет усваивать материал ученикам с различными особенностями восприятия информации.</a:t>
            </a:r>
            <a:endParaRPr lang="ru-RU" sz="2000" dirty="0">
              <a:solidFill>
                <a:srgbClr val="00B05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F830D38-A8C4-41F9-B979-1A06AD9ADF2D}"/>
              </a:ext>
            </a:extLst>
          </p:cNvPr>
          <p:cNvSpPr txBox="1"/>
          <p:nvPr/>
        </p:nvSpPr>
        <p:spPr>
          <a:xfrm>
            <a:off x="3246783" y="2531165"/>
            <a:ext cx="78861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268111828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338</Words>
  <Application>Microsoft Office PowerPoint</Application>
  <PresentationFormat>Произвольный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Diseño predeterminado</vt:lpstr>
      <vt:lpstr>Методические рекомендации по подготовке к ВПР по биологии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замысел исследования</dc:title>
  <dc:creator>Анна</dc:creator>
  <cp:lastModifiedBy>Учитель</cp:lastModifiedBy>
  <cp:revision>5</cp:revision>
  <dcterms:created xsi:type="dcterms:W3CDTF">2020-11-25T02:16:20Z</dcterms:created>
  <dcterms:modified xsi:type="dcterms:W3CDTF">2021-12-30T02:24:56Z</dcterms:modified>
</cp:coreProperties>
</file>