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89" r:id="rId2"/>
    <p:sldId id="285" r:id="rId3"/>
    <p:sldId id="275" r:id="rId4"/>
    <p:sldId id="287" r:id="rId5"/>
    <p:sldId id="276" r:id="rId6"/>
    <p:sldId id="288" r:id="rId7"/>
    <p:sldId id="297" r:id="rId8"/>
    <p:sldId id="290" r:id="rId9"/>
    <p:sldId id="291" r:id="rId10"/>
    <p:sldId id="292" r:id="rId11"/>
    <p:sldId id="294" r:id="rId12"/>
    <p:sldId id="296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552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9;&#1102;&#1096;&#1072;\Desktop\&#1051;&#1080;&#1089;&#1090;%20Microsoft%20Excel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отметка за ВПР&lt;отметка по журналу</c:v>
                </c:pt>
                <c:pt idx="1">
                  <c:v>отметка за ВПР&gt;отметка по журналу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0.30434782608695654</c:v>
                </c:pt>
                <c:pt idx="1">
                  <c:v>0.69565217391304346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Лист1!$E$7:$E$10</c:f>
              <c:strCache>
                <c:ptCount val="4"/>
                <c:pt idx="0">
                  <c:v>Субъективный подход педагога к оцениванию текущих работ</c:v>
                </c:pt>
                <c:pt idx="1">
                  <c:v>Целенаправленная подготовка к ВПР</c:v>
                </c:pt>
                <c:pt idx="2">
                  <c:v>Не сформирован метапредметный результат освоения ООП НОО</c:v>
                </c:pt>
                <c:pt idx="3">
                  <c:v>Отсутствие у учителя четких критериев оценивания по предмету</c:v>
                </c:pt>
              </c:strCache>
            </c:strRef>
          </c:cat>
          <c:val>
            <c:numRef>
              <c:f>Лист1!$F$7:$F$10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72674-172C-4EF8-8702-2DEB97A42532}" type="doc">
      <dgm:prSet loTypeId="urn:microsoft.com/office/officeart/2005/8/layout/cycle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74B646F-23DC-42E2-9091-6B53C3994F4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Деятельность администрации</a:t>
          </a:r>
          <a:endParaRPr lang="ru-RU" dirty="0">
            <a:solidFill>
              <a:schemeClr val="tx1"/>
            </a:solidFill>
          </a:endParaRPr>
        </a:p>
      </dgm:t>
    </dgm:pt>
    <dgm:pt modelId="{791A95B8-30F4-473F-A1B3-47B0BCB4E4CF}" type="parTrans" cxnId="{2C86D90D-1870-42D0-9AF7-60F1197E7AA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D936FB-E8C8-4A7C-A2B9-CDA422EBC18C}" type="sibTrans" cxnId="{2C86D90D-1870-42D0-9AF7-60F1197E7AA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BA2065-E227-4C62-9401-521E1B60EB8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Деятельность школьных МО</a:t>
          </a:r>
          <a:endParaRPr lang="ru-RU" dirty="0">
            <a:solidFill>
              <a:schemeClr val="tx1"/>
            </a:solidFill>
          </a:endParaRPr>
        </a:p>
      </dgm:t>
    </dgm:pt>
    <dgm:pt modelId="{12098A5C-B36E-4915-BE10-1A3EBB85525E}" type="parTrans" cxnId="{D9460FBD-2CD4-4407-91F9-E1ADD3244F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4C421F5-6B8E-41B9-B4A7-A022F6B657B6}" type="sibTrans" cxnId="{D9460FBD-2CD4-4407-91F9-E1ADD3244F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4F67F0-2EF2-4500-8AA3-E23663F244C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Деятельность учителя-предметника</a:t>
          </a:r>
          <a:endParaRPr lang="ru-RU" dirty="0">
            <a:solidFill>
              <a:schemeClr val="tx1"/>
            </a:solidFill>
          </a:endParaRPr>
        </a:p>
      </dgm:t>
    </dgm:pt>
    <dgm:pt modelId="{92A4F4AC-DA65-4CD1-88CC-472EEFDBCB0D}" type="parTrans" cxnId="{0BF058E3-BBCF-413F-A60B-99556B4C8D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7E3DF4-9B54-460C-8C6E-E9A57FA27C6B}" type="sibTrans" cxnId="{0BF058E3-BBCF-413F-A60B-99556B4C8D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FA2CA7-B760-4618-A3BD-B3CF996922D3}" type="pres">
      <dgm:prSet presAssocID="{26272674-172C-4EF8-8702-2DEB97A425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A9FEF1-0596-466C-8EF1-83B4FFC3821E}" type="pres">
      <dgm:prSet presAssocID="{974B646F-23DC-42E2-9091-6B53C3994F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FF1D3-051D-4E2D-BF67-97102334BCA8}" type="pres">
      <dgm:prSet presAssocID="{974B646F-23DC-42E2-9091-6B53C3994F4B}" presName="spNode" presStyleCnt="0"/>
      <dgm:spPr/>
    </dgm:pt>
    <dgm:pt modelId="{01F9BD39-907E-4BA3-8A6D-6FF0FBC5D9E4}" type="pres">
      <dgm:prSet presAssocID="{CFD936FB-E8C8-4A7C-A2B9-CDA422EBC18C}" presName="sibTrans" presStyleLbl="sibTrans1D1" presStyleIdx="0" presStyleCnt="3"/>
      <dgm:spPr/>
      <dgm:t>
        <a:bodyPr/>
        <a:lstStyle/>
        <a:p>
          <a:endParaRPr lang="ru-RU"/>
        </a:p>
      </dgm:t>
    </dgm:pt>
    <dgm:pt modelId="{88F8FE25-73DE-4CEA-80B8-1D9039713777}" type="pres">
      <dgm:prSet presAssocID="{E1BA2065-E227-4C62-9401-521E1B60EB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B18C3-466A-4B06-B9B3-AD3AC5E4FF82}" type="pres">
      <dgm:prSet presAssocID="{E1BA2065-E227-4C62-9401-521E1B60EB88}" presName="spNode" presStyleCnt="0"/>
      <dgm:spPr/>
    </dgm:pt>
    <dgm:pt modelId="{80F32CEC-CA58-45B9-B7EE-08B442BD940E}" type="pres">
      <dgm:prSet presAssocID="{A4C421F5-6B8E-41B9-B4A7-A022F6B657B6}" presName="sibTrans" presStyleLbl="sibTrans1D1" presStyleIdx="1" presStyleCnt="3"/>
      <dgm:spPr/>
      <dgm:t>
        <a:bodyPr/>
        <a:lstStyle/>
        <a:p>
          <a:endParaRPr lang="ru-RU"/>
        </a:p>
      </dgm:t>
    </dgm:pt>
    <dgm:pt modelId="{3F215A71-DA01-403B-A64A-AFF5E2E4F1B0}" type="pres">
      <dgm:prSet presAssocID="{9A4F67F0-2EF2-4500-8AA3-E23663F244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BBDF5-243F-4D77-9FE6-10525A143FEC}" type="pres">
      <dgm:prSet presAssocID="{9A4F67F0-2EF2-4500-8AA3-E23663F244C6}" presName="spNode" presStyleCnt="0"/>
      <dgm:spPr/>
    </dgm:pt>
    <dgm:pt modelId="{AD668CF1-F49E-4C72-B158-FFC0D206077B}" type="pres">
      <dgm:prSet presAssocID="{CF7E3DF4-9B54-460C-8C6E-E9A57FA27C6B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9878517F-F7F7-48F2-9689-E8925D647B64}" type="presOf" srcId="{974B646F-23DC-42E2-9091-6B53C3994F4B}" destId="{66A9FEF1-0596-466C-8EF1-83B4FFC3821E}" srcOrd="0" destOrd="0" presId="urn:microsoft.com/office/officeart/2005/8/layout/cycle5"/>
    <dgm:cxn modelId="{D14A50D4-725E-4973-B560-EB91B7E5FAA2}" type="presOf" srcId="{CF7E3DF4-9B54-460C-8C6E-E9A57FA27C6B}" destId="{AD668CF1-F49E-4C72-B158-FFC0D206077B}" srcOrd="0" destOrd="0" presId="urn:microsoft.com/office/officeart/2005/8/layout/cycle5"/>
    <dgm:cxn modelId="{6286C7B8-24C3-4B3A-A90E-17AE9B4FC545}" type="presOf" srcId="{9A4F67F0-2EF2-4500-8AA3-E23663F244C6}" destId="{3F215A71-DA01-403B-A64A-AFF5E2E4F1B0}" srcOrd="0" destOrd="0" presId="urn:microsoft.com/office/officeart/2005/8/layout/cycle5"/>
    <dgm:cxn modelId="{0BF058E3-BBCF-413F-A60B-99556B4C8D96}" srcId="{26272674-172C-4EF8-8702-2DEB97A42532}" destId="{9A4F67F0-2EF2-4500-8AA3-E23663F244C6}" srcOrd="2" destOrd="0" parTransId="{92A4F4AC-DA65-4CD1-88CC-472EEFDBCB0D}" sibTransId="{CF7E3DF4-9B54-460C-8C6E-E9A57FA27C6B}"/>
    <dgm:cxn modelId="{4A0B9E9A-5B9B-44A9-8318-B6C2F0933863}" type="presOf" srcId="{CFD936FB-E8C8-4A7C-A2B9-CDA422EBC18C}" destId="{01F9BD39-907E-4BA3-8A6D-6FF0FBC5D9E4}" srcOrd="0" destOrd="0" presId="urn:microsoft.com/office/officeart/2005/8/layout/cycle5"/>
    <dgm:cxn modelId="{2C86D90D-1870-42D0-9AF7-60F1197E7AA3}" srcId="{26272674-172C-4EF8-8702-2DEB97A42532}" destId="{974B646F-23DC-42E2-9091-6B53C3994F4B}" srcOrd="0" destOrd="0" parTransId="{791A95B8-30F4-473F-A1B3-47B0BCB4E4CF}" sibTransId="{CFD936FB-E8C8-4A7C-A2B9-CDA422EBC18C}"/>
    <dgm:cxn modelId="{F553C3A0-5297-4006-99C6-D07AFB5CA015}" type="presOf" srcId="{A4C421F5-6B8E-41B9-B4A7-A022F6B657B6}" destId="{80F32CEC-CA58-45B9-B7EE-08B442BD940E}" srcOrd="0" destOrd="0" presId="urn:microsoft.com/office/officeart/2005/8/layout/cycle5"/>
    <dgm:cxn modelId="{D9460FBD-2CD4-4407-91F9-E1ADD3244F51}" srcId="{26272674-172C-4EF8-8702-2DEB97A42532}" destId="{E1BA2065-E227-4C62-9401-521E1B60EB88}" srcOrd="1" destOrd="0" parTransId="{12098A5C-B36E-4915-BE10-1A3EBB85525E}" sibTransId="{A4C421F5-6B8E-41B9-B4A7-A022F6B657B6}"/>
    <dgm:cxn modelId="{2E537531-C31F-4FC7-9C1E-90D50E161EDB}" type="presOf" srcId="{26272674-172C-4EF8-8702-2DEB97A42532}" destId="{83FA2CA7-B760-4618-A3BD-B3CF996922D3}" srcOrd="0" destOrd="0" presId="urn:microsoft.com/office/officeart/2005/8/layout/cycle5"/>
    <dgm:cxn modelId="{1C7CDEFD-54F4-4164-B587-F1FC8CEA9862}" type="presOf" srcId="{E1BA2065-E227-4C62-9401-521E1B60EB88}" destId="{88F8FE25-73DE-4CEA-80B8-1D9039713777}" srcOrd="0" destOrd="0" presId="urn:microsoft.com/office/officeart/2005/8/layout/cycle5"/>
    <dgm:cxn modelId="{83B4DBC4-CF63-43AB-9253-9A1E5FD78A11}" type="presParOf" srcId="{83FA2CA7-B760-4618-A3BD-B3CF996922D3}" destId="{66A9FEF1-0596-466C-8EF1-83B4FFC3821E}" srcOrd="0" destOrd="0" presId="urn:microsoft.com/office/officeart/2005/8/layout/cycle5"/>
    <dgm:cxn modelId="{480CD4E3-EBB1-43C0-A8B9-CBC607FA973E}" type="presParOf" srcId="{83FA2CA7-B760-4618-A3BD-B3CF996922D3}" destId="{0E7FF1D3-051D-4E2D-BF67-97102334BCA8}" srcOrd="1" destOrd="0" presId="urn:microsoft.com/office/officeart/2005/8/layout/cycle5"/>
    <dgm:cxn modelId="{43EE5BB1-22EF-49D8-A73D-C956E4CBA801}" type="presParOf" srcId="{83FA2CA7-B760-4618-A3BD-B3CF996922D3}" destId="{01F9BD39-907E-4BA3-8A6D-6FF0FBC5D9E4}" srcOrd="2" destOrd="0" presId="urn:microsoft.com/office/officeart/2005/8/layout/cycle5"/>
    <dgm:cxn modelId="{F60DDEB5-623D-42BE-9C7E-886C259B9FA9}" type="presParOf" srcId="{83FA2CA7-B760-4618-A3BD-B3CF996922D3}" destId="{88F8FE25-73DE-4CEA-80B8-1D9039713777}" srcOrd="3" destOrd="0" presId="urn:microsoft.com/office/officeart/2005/8/layout/cycle5"/>
    <dgm:cxn modelId="{14B1F118-2C41-40E7-8B83-A86FE58C603E}" type="presParOf" srcId="{83FA2CA7-B760-4618-A3BD-B3CF996922D3}" destId="{72FB18C3-466A-4B06-B9B3-AD3AC5E4FF82}" srcOrd="4" destOrd="0" presId="urn:microsoft.com/office/officeart/2005/8/layout/cycle5"/>
    <dgm:cxn modelId="{FEDA270A-B75F-48FA-8802-739EC50C497C}" type="presParOf" srcId="{83FA2CA7-B760-4618-A3BD-B3CF996922D3}" destId="{80F32CEC-CA58-45B9-B7EE-08B442BD940E}" srcOrd="5" destOrd="0" presId="urn:microsoft.com/office/officeart/2005/8/layout/cycle5"/>
    <dgm:cxn modelId="{CFF3FFB0-1EA6-4172-82DE-B597416225F3}" type="presParOf" srcId="{83FA2CA7-B760-4618-A3BD-B3CF996922D3}" destId="{3F215A71-DA01-403B-A64A-AFF5E2E4F1B0}" srcOrd="6" destOrd="0" presId="urn:microsoft.com/office/officeart/2005/8/layout/cycle5"/>
    <dgm:cxn modelId="{ED3FDC92-9ABC-46D6-9FAF-1BFAB61B7D81}" type="presParOf" srcId="{83FA2CA7-B760-4618-A3BD-B3CF996922D3}" destId="{206BBDF5-243F-4D77-9FE6-10525A143FEC}" srcOrd="7" destOrd="0" presId="urn:microsoft.com/office/officeart/2005/8/layout/cycle5"/>
    <dgm:cxn modelId="{D5086AAC-93C4-469B-947F-E3BC3CFD6C13}" type="presParOf" srcId="{83FA2CA7-B760-4618-A3BD-B3CF996922D3}" destId="{AD668CF1-F49E-4C72-B158-FFC0D206077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9FEF1-0596-466C-8EF1-83B4FFC3821E}">
      <dsp:nvSpPr>
        <dsp:cNvPr id="0" name=""/>
        <dsp:cNvSpPr/>
      </dsp:nvSpPr>
      <dsp:spPr>
        <a:xfrm>
          <a:off x="2644639" y="1705"/>
          <a:ext cx="1941991" cy="1262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Деятельность администрации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06259" y="63325"/>
        <a:ext cx="1818751" cy="1139054"/>
      </dsp:txXfrm>
    </dsp:sp>
    <dsp:sp modelId="{01F9BD39-907E-4BA3-8A6D-6FF0FBC5D9E4}">
      <dsp:nvSpPr>
        <dsp:cNvPr id="0" name=""/>
        <dsp:cNvSpPr/>
      </dsp:nvSpPr>
      <dsp:spPr>
        <a:xfrm>
          <a:off x="1929454" y="632853"/>
          <a:ext cx="3372360" cy="3372360"/>
        </a:xfrm>
        <a:custGeom>
          <a:avLst/>
          <a:gdLst/>
          <a:ahLst/>
          <a:cxnLst/>
          <a:rect l="0" t="0" r="0" b="0"/>
          <a:pathLst>
            <a:path>
              <a:moveTo>
                <a:pt x="2918849" y="535645"/>
              </a:moveTo>
              <a:arcTo wR="1686180" hR="1686180" stAng="19018431" swAng="230596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8FE25-73DE-4CEA-80B8-1D9039713777}">
      <dsp:nvSpPr>
        <dsp:cNvPr id="0" name=""/>
        <dsp:cNvSpPr/>
      </dsp:nvSpPr>
      <dsp:spPr>
        <a:xfrm>
          <a:off x="4104914" y="2530976"/>
          <a:ext cx="1941991" cy="12622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Деятельность школьных МО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66534" y="2592596"/>
        <a:ext cx="1818751" cy="1139054"/>
      </dsp:txXfrm>
    </dsp:sp>
    <dsp:sp modelId="{80F32CEC-CA58-45B9-B7EE-08B442BD940E}">
      <dsp:nvSpPr>
        <dsp:cNvPr id="0" name=""/>
        <dsp:cNvSpPr/>
      </dsp:nvSpPr>
      <dsp:spPr>
        <a:xfrm>
          <a:off x="1929454" y="632853"/>
          <a:ext cx="3372360" cy="3372360"/>
        </a:xfrm>
        <a:custGeom>
          <a:avLst/>
          <a:gdLst/>
          <a:ahLst/>
          <a:cxnLst/>
          <a:rect l="0" t="0" r="0" b="0"/>
          <a:pathLst>
            <a:path>
              <a:moveTo>
                <a:pt x="2204805" y="3290622"/>
              </a:moveTo>
              <a:arcTo wR="1686180" hR="1686180" stAng="4325215" swAng="214957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15A71-DA01-403B-A64A-AFF5E2E4F1B0}">
      <dsp:nvSpPr>
        <dsp:cNvPr id="0" name=""/>
        <dsp:cNvSpPr/>
      </dsp:nvSpPr>
      <dsp:spPr>
        <a:xfrm>
          <a:off x="1184364" y="2530976"/>
          <a:ext cx="1941991" cy="1262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Деятельность учителя-предметника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245984" y="2592596"/>
        <a:ext cx="1818751" cy="1139054"/>
      </dsp:txXfrm>
    </dsp:sp>
    <dsp:sp modelId="{AD668CF1-F49E-4C72-B158-FFC0D206077B}">
      <dsp:nvSpPr>
        <dsp:cNvPr id="0" name=""/>
        <dsp:cNvSpPr/>
      </dsp:nvSpPr>
      <dsp:spPr>
        <a:xfrm>
          <a:off x="1929454" y="632853"/>
          <a:ext cx="3372360" cy="3372360"/>
        </a:xfrm>
        <a:custGeom>
          <a:avLst/>
          <a:gdLst/>
          <a:ahLst/>
          <a:cxnLst/>
          <a:rect l="0" t="0" r="0" b="0"/>
          <a:pathLst>
            <a:path>
              <a:moveTo>
                <a:pt x="5415" y="1551142"/>
              </a:moveTo>
              <a:arcTo wR="1686180" hR="1686180" stAng="11075608" swAng="230596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10.12.2019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1532" y="1824743"/>
            <a:ext cx="10369152" cy="19442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«МОЗЖУХИНСКАЯ  ООШ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МЕРОПРИЯТИЯХ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ПОДГОТОВКЕ К ВПР-2020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60096" y="4797162"/>
            <a:ext cx="4320480" cy="7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Ковалева И.В.,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заместитель  директора по УВР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Мозжухинская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0309" y="5990879"/>
            <a:ext cx="5376597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Кемеровский район, 2019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1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218" y="356759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школьных методических объединений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7943" y="1419390"/>
            <a:ext cx="11168270" cy="3474720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Проанализирована зависимость между квалификационной категорией, стажем и результатами педагогической деятельности: учителя, работающие в школе менее 5 лет не достаточно владеют навыками объективного оценивания результатов школьников.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содержательного анализа итогов ОГЭ, ВПР выделены  проблемные темы для организации вводного повторения в начале учебного года.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Рассмотрены основные положения системы контроля и оценки знаний учащихся.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рекомендации учителям-предметникам по вопросам требований к текущему, промежуточному, итоговому оцениванию достижений обучающихся, регламенту домашних заданий, образовательным технологиям, психологическому климату на уроке.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участия в районном фестивале педагогических идей с целью распространения опыта по различным системам оценивания.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 и обобщение педагогического опыта по использованию эффективных форм контроля знаний и умений обучающихся в течении года.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график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уроков, оказание адресной помощи педагогам, испытывающих затруднения при выполнении оценочных процедур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010" y="436273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учителей-предметников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29257" y="1226654"/>
            <a:ext cx="11241157" cy="2713384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детальный анализ результатов государственной итоговой аттестации, всероссийских проверочных работ исходя из особенностей образовательной программы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выявление обучающихся, имеющих слабую предметную подготовку, диагностировать доминирующие факторы 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повышать мотивацию к ликвидации пробелов в своих знаниях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целевые установки (обучающиеся «условно» разделены на «группы риска»).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ознакомление с демоверсиями, спецификацией, кодификатором, критериями оценивания ГИА, ВПР, отражающих требования образовательного стандарта по предметам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собственных затруднений каждым учителем-предметником при выполнении тестовых заданий и обозначены способы их устранения.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ВПР, ОГЭ определены индивидуальные маршруты каждому ученику, разработана траектория преодоления пробелов.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учителей-предметников в районной сертификации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279" y="227550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8710" y="2258005"/>
            <a:ext cx="11529391" cy="3474720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за счет повышения объективности оценивания результатов образовательной деятельности обучающихся на 5 %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детального описания алгоритмов расчета оценивания образовательных результатов обучающихся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компетенции педагогов, внедрение современных технологий обучения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списка организаций с сомнительными результатами ВПР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sz="3200" b="1" dirty="0" smtClean="0">
                <a:latin typeface="Times New Roman"/>
                <a:ea typeface="Times New Roman"/>
              </a:rPr>
              <a:t>СПАСИБО ЗА ВНИМАНИЕ 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97" y="157977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Сравнительный анализ отметок (на примере биологии) за ВПР, год и четверти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2017-2018, 2018-2019 уч. годы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962597"/>
              </p:ext>
            </p:extLst>
          </p:nvPr>
        </p:nvGraphicFramePr>
        <p:xfrm>
          <a:off x="248478" y="1262271"/>
          <a:ext cx="11711613" cy="4870239"/>
        </p:xfrm>
        <a:graphic>
          <a:graphicData uri="http://schemas.openxmlformats.org/drawingml/2006/table">
            <a:tbl>
              <a:tblPr/>
              <a:tblGrid>
                <a:gridCol w="475901"/>
                <a:gridCol w="975212"/>
                <a:gridCol w="536713"/>
                <a:gridCol w="785192"/>
                <a:gridCol w="785191"/>
                <a:gridCol w="785191"/>
                <a:gridCol w="755374"/>
                <a:gridCol w="805070"/>
                <a:gridCol w="834887"/>
                <a:gridCol w="924339"/>
                <a:gridCol w="805069"/>
                <a:gridCol w="824948"/>
                <a:gridCol w="824948"/>
                <a:gridCol w="785191"/>
                <a:gridCol w="808387"/>
              </a:tblGrid>
              <a:tr h="259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ВПР 2018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за 2018 год 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3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4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ВПР 2019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за 2019 год 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3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4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7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1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признаков необъективности в разрезе «учитель/предмет»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20767651"/>
              </p:ext>
            </p:extLst>
          </p:nvPr>
        </p:nvGraphicFramePr>
        <p:xfrm>
          <a:off x="1749287" y="1119505"/>
          <a:ext cx="9604508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306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</a:tblGrid>
              <a:tr h="332768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Количество нарушений/класс</a:t>
                      </a:r>
                      <a:endParaRPr lang="ru-RU" sz="13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Тетеркина </a:t>
                      </a:r>
                    </a:p>
                    <a:p>
                      <a:pPr algn="ctr"/>
                      <a:r>
                        <a:rPr lang="ru-RU" sz="1300" dirty="0" smtClean="0"/>
                        <a:t>А. </a:t>
                      </a:r>
                      <a:r>
                        <a:rPr lang="ru-RU" sz="1300" dirty="0" err="1" smtClean="0"/>
                        <a:t>А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Зайцева </a:t>
                      </a:r>
                    </a:p>
                    <a:p>
                      <a:pPr algn="ctr"/>
                      <a:r>
                        <a:rPr lang="ru-RU" sz="1300" dirty="0" smtClean="0"/>
                        <a:t>Е. С.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Воробьева </a:t>
                      </a:r>
                    </a:p>
                    <a:p>
                      <a:pPr algn="ctr"/>
                      <a:r>
                        <a:rPr lang="ru-RU" sz="1300" dirty="0" smtClean="0"/>
                        <a:t>Е. В.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Кубышкина</a:t>
                      </a:r>
                      <a:r>
                        <a:rPr lang="ru-RU" sz="1300" dirty="0" smtClean="0"/>
                        <a:t> </a:t>
                      </a:r>
                    </a:p>
                    <a:p>
                      <a:pPr algn="ctr"/>
                      <a:r>
                        <a:rPr lang="ru-RU" sz="1300" dirty="0" smtClean="0"/>
                        <a:t>Н. В.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Орозова</a:t>
                      </a:r>
                      <a:r>
                        <a:rPr lang="ru-RU" sz="1300" dirty="0" smtClean="0"/>
                        <a:t> </a:t>
                      </a:r>
                    </a:p>
                    <a:p>
                      <a:pPr algn="ctr"/>
                      <a:r>
                        <a:rPr lang="ru-RU" sz="1300" dirty="0" smtClean="0"/>
                        <a:t>Г. А.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Салтыкова </a:t>
                      </a:r>
                    </a:p>
                    <a:p>
                      <a:pPr algn="ctr"/>
                      <a:r>
                        <a:rPr lang="ru-RU" sz="1300" dirty="0" smtClean="0"/>
                        <a:t>М. Ю.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Итого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</a:tr>
              <a:tr h="332768">
                <a:tc v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Русский язык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1/4</a:t>
                      </a:r>
                      <a:endParaRPr lang="ru-RU" sz="13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Не участвовала</a:t>
                      </a:r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Не участвовала</a:t>
                      </a:r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2/4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Математика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0/4</a:t>
                      </a:r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1/4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5304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Окружающий мир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0/4</a:t>
                      </a:r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Биология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2/6</a:t>
                      </a:r>
                    </a:p>
                    <a:p>
                      <a:pPr algn="ctr"/>
                      <a:r>
                        <a:rPr lang="ru-RU" sz="1300" dirty="0" smtClean="0"/>
                        <a:t>7/7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История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5304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География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3276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Обществознание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2/7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3276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Общее количество нарушений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22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0870" y="197733"/>
            <a:ext cx="868334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Соотношение «завышения» и «занижения» отметок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 ВПР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4186403"/>
              </p:ext>
            </p:extLst>
          </p:nvPr>
        </p:nvGraphicFramePr>
        <p:xfrm>
          <a:off x="1702904" y="2361856"/>
          <a:ext cx="85344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2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6045" y="277246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Причины необъективности ВПР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037861"/>
              </p:ext>
            </p:extLst>
          </p:nvPr>
        </p:nvGraphicFramePr>
        <p:xfrm>
          <a:off x="1172817" y="1351723"/>
          <a:ext cx="9899374" cy="4393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776" y="357809"/>
            <a:ext cx="868334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Проблемы в системе объективного оценивания образовательных результатов школьников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72478" y="1944094"/>
            <a:ext cx="8534400" cy="3474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Недостаточная преемственность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начальным уровнем и основным уровнем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Неготовность учителя тратить время на обсуждение причин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выставления именно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этой оценки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Низкая наглядность процесса оценивания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Формирование оценочных ярлыков и социальных стереотипов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Низкая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дифференцированность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оценок (завышение или занижение отметок)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Механический подход учителей при выставлении итоговых оценок (по 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установившейся традиции)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Порочная практика «исправления» оценок в конце четверти</a:t>
            </a:r>
          </a:p>
        </p:txBody>
      </p:sp>
    </p:spTree>
    <p:extLst>
      <p:ext uri="{BB962C8B-B14F-4D97-AF65-F5344CB8AC3E}">
        <p14:creationId xmlns:p14="http://schemas.microsoft.com/office/powerpoint/2010/main" val="11986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76045" y="277246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Пути решения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95927540"/>
              </p:ext>
            </p:extLst>
          </p:nvPr>
        </p:nvGraphicFramePr>
        <p:xfrm>
          <a:off x="2302084" y="1182757"/>
          <a:ext cx="7231270" cy="4239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42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836" y="145139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администрации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Мозжухинская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7893" y="1783246"/>
            <a:ext cx="11860282" cy="4057153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творческая группа педагогов для разработки критериев, процедур оценивания результатов начиная со стартовой диагностики (начальная школа) и заканчивая итоговой диагностикой.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 надлежащего административного контроля за работой педагогических работников по реализации образовательных программ, проведением контрольных, самостоятельных работ, за объективностью оценивания учебных достижений обучающихся.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график проведения внутреннего мониторинга качества преподавания и объективности оценивания предметных результатов на всех уровня обучения.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тематического контроля с привлечением независимых экспертов на предмет использования учителями разнообразных форм контроля и объективности выставления оценок.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серии обучающий семинар «Система оценки достижения предметных результатов» с приглашением представителей других образовательных организаций района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131" y="317002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администрации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Мозжухинская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7991" y="1997765"/>
            <a:ext cx="11777870" cy="4065106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рабочая группа по составлению административных контрольных работ и срезов в формате ВПР.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заседания школы молодого педагога по теме «Оценивание знаний: репродуктивный, продуктивный, творческий уровень» с привлечением педагогов-наставников.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план внутренней оценки системы качества образования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алгоритм индивидуальной траектории повышения квалификации педагогов, показывающими низкие или необъективные результаты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школьников: направлены на курсы повышения квалификации «Оценка качества образования в общеобразовательной организации» заместитель директора по УВР Ковалева И. В., учителя – Воробьева Е. В.,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Кубышкина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В.,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Орозова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А., Салтыкова М. Ю., Тетеркина А. 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учителями, допустившими необъективные результаты ВПР закреплены наставники из числа опытных педагогов. </a:t>
            </a:r>
          </a:p>
        </p:txBody>
      </p:sp>
    </p:spTree>
    <p:extLst>
      <p:ext uri="{BB962C8B-B14F-4D97-AF65-F5344CB8AC3E}">
        <p14:creationId xmlns:p14="http://schemas.microsoft.com/office/powerpoint/2010/main" val="1046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942</TotalTime>
  <Words>1064</Words>
  <Application>Microsoft Office PowerPoint</Application>
  <PresentationFormat>Произвольный</PresentationFormat>
  <Paragraphs>354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Сравнительный анализ отметок (на примере биологии) за ВПР, год и четверти  2017-2018, 2018-2019 уч. годы</vt:lpstr>
      <vt:lpstr>Анализ признаков необъективности в разрезе «учитель/предмет»</vt:lpstr>
      <vt:lpstr>Соотношение «завышения» и «занижения» отметок  за ВПР</vt:lpstr>
      <vt:lpstr>Причины необъективности ВПР</vt:lpstr>
      <vt:lpstr>Проблемы в системе объективного оценивания образовательных результатов школьников</vt:lpstr>
      <vt:lpstr>Презентация PowerPoint</vt:lpstr>
      <vt:lpstr>Деятельность администрации МБОУ «Мозжухинская ООШ»</vt:lpstr>
      <vt:lpstr>Деятельность администрации  МБОУ «Мозжухинская ООШ»</vt:lpstr>
      <vt:lpstr>Деятельность школьных методических объединений</vt:lpstr>
      <vt:lpstr>Деятельность учителей-предметников</vt:lpstr>
      <vt:lpstr>ОЖИДАЕМЫЕ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Сотношение отметок по журналу с отметками за ВПР в разрезе класса и предмета</dc:title>
  <dc:creator>Компьютер 2</dc:creator>
  <cp:lastModifiedBy>Елена</cp:lastModifiedBy>
  <cp:revision>121</cp:revision>
  <cp:lastPrinted>2019-12-10T00:58:37Z</cp:lastPrinted>
  <dcterms:created xsi:type="dcterms:W3CDTF">2019-10-27T11:57:56Z</dcterms:created>
  <dcterms:modified xsi:type="dcterms:W3CDTF">2019-12-10T03:16:17Z</dcterms:modified>
</cp:coreProperties>
</file>